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7"/>
  </p:notesMasterIdLst>
  <p:sldIdLst>
    <p:sldId id="256" r:id="rId2"/>
    <p:sldId id="257" r:id="rId3"/>
    <p:sldId id="258" r:id="rId4"/>
    <p:sldId id="268" r:id="rId5"/>
    <p:sldId id="259" r:id="rId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8E694F9-706D-374E-B6FC-9230314EE681}">
          <p14:sldIdLst>
            <p14:sldId id="256"/>
            <p14:sldId id="257"/>
            <p14:sldId id="258"/>
            <p14:sldId id="268"/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1404B-FD84-4825-8B22-442FDDF05F41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9EE4B-3B7B-4663-99D4-B95682FC1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8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57A8-916C-4FF1-A8E8-CE4E472FC734}" type="datetime1">
              <a:rPr lang="en-US" smtClean="0"/>
              <a:t>6/23/2014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9E0FF-9421-4295-B6DB-8EEA4E85E064}" type="datetime1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1965-46F9-4385-A133-7842105E527F}" type="datetime1">
              <a:rPr lang="en-US" smtClean="0"/>
              <a:t>6/23/2014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21E54-F002-4741-8E63-15F5D544C5E1}" type="datetime1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82B74-B67C-4471-9FD7-5243DDC60B4C}" type="datetime1">
              <a:rPr lang="en-US" smtClean="0"/>
              <a:t>6/23/2014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EFE6E-2EDE-409A-99BE-8304B3C9BC26}" type="datetime1">
              <a:rPr lang="en-US" smtClean="0"/>
              <a:t>6/23/2014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320F-89A2-428D-AB00-347A7F86BDE9}" type="datetime1">
              <a:rPr lang="en-US" smtClean="0"/>
              <a:t>6/23/2014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5729-038D-4271-953C-D3FFC5CE3968}" type="datetime1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BBA3A-ECCF-40B1-B19D-AC50A00CE634}" type="datetime1">
              <a:rPr lang="en-US" smtClean="0"/>
              <a:t>6/23/2014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B10-F66A-49EB-8341-37DDF8B484A1}" type="datetime1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B225-F512-4BAF-9D26-047248C5B3FD}" type="datetime1">
              <a:rPr lang="en-US" smtClean="0"/>
              <a:t>6/23/2014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Updated 2014.06.23by Melissa Thomas, Registrar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3E6F9CF-7150-4E54-90F2-2AE4B6C5038E}" type="datetime1">
              <a:rPr lang="en-US" smtClean="0"/>
              <a:t>6/23/2014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Updated 2014.06.23by Melissa Thomas, Registrar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Semester and session structure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Updated 2014.06.23</a:t>
            </a:r>
          </a:p>
          <a:p>
            <a:r>
              <a:rPr lang="en-US" dirty="0" smtClean="0"/>
              <a:t>by Melissa Thomas, Registrar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6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Semester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Semester </a:t>
            </a:r>
            <a:r>
              <a:rPr lang="en-US" dirty="0" smtClean="0"/>
              <a:t>Dates</a:t>
            </a:r>
          </a:p>
          <a:p>
            <a:pPr lvl="1"/>
            <a:r>
              <a:rPr lang="en-US" dirty="0" smtClean="0"/>
              <a:t>Official </a:t>
            </a:r>
            <a:r>
              <a:rPr lang="en-US" dirty="0"/>
              <a:t>start and end dates for the </a:t>
            </a:r>
            <a:r>
              <a:rPr lang="en-US" dirty="0" smtClean="0"/>
              <a:t>University</a:t>
            </a:r>
          </a:p>
          <a:p>
            <a:pPr lvl="2"/>
            <a:r>
              <a:rPr lang="en-US" dirty="0" smtClean="0"/>
              <a:t>Semester begins on Monday of week 1</a:t>
            </a:r>
          </a:p>
          <a:p>
            <a:pPr lvl="2"/>
            <a:r>
              <a:rPr lang="en-US" dirty="0" smtClean="0"/>
              <a:t>Semester ends on Friday of week 16</a:t>
            </a:r>
          </a:p>
          <a:p>
            <a:r>
              <a:rPr lang="en-US" dirty="0" smtClean="0"/>
              <a:t>Session Dates</a:t>
            </a:r>
          </a:p>
          <a:p>
            <a:pPr lvl="1"/>
            <a:r>
              <a:rPr lang="en-US" dirty="0" smtClean="0"/>
              <a:t>Official </a:t>
            </a:r>
            <a:r>
              <a:rPr lang="en-US" dirty="0"/>
              <a:t>start and end dates for sessions, which are sub-units within the semester </a:t>
            </a:r>
            <a:r>
              <a:rPr lang="en-US" dirty="0" smtClean="0"/>
              <a:t>dates</a:t>
            </a:r>
          </a:p>
          <a:p>
            <a:pPr lvl="2"/>
            <a:r>
              <a:rPr lang="en-US" dirty="0" smtClean="0"/>
              <a:t>Sessions begin on Mondays and end on Sundays (end on Fridays at end of semester)</a:t>
            </a:r>
          </a:p>
          <a:p>
            <a:pPr lvl="2"/>
            <a:r>
              <a:rPr lang="en-US" dirty="0"/>
              <a:t>Class dates </a:t>
            </a:r>
            <a:r>
              <a:rPr lang="en-US" b="1" dirty="0"/>
              <a:t>must</a:t>
            </a:r>
            <a:r>
              <a:rPr lang="en-US" dirty="0"/>
              <a:t> start the first week of a session and end the last week of a </a:t>
            </a:r>
            <a:r>
              <a:rPr lang="en-US" dirty="0" smtClean="0"/>
              <a:t>session</a:t>
            </a:r>
          </a:p>
          <a:p>
            <a:r>
              <a:rPr lang="en-US" dirty="0" smtClean="0"/>
              <a:t>Class Dates</a:t>
            </a:r>
          </a:p>
          <a:p>
            <a:pPr lvl="1"/>
            <a:r>
              <a:rPr lang="en-US" dirty="0" smtClean="0"/>
              <a:t>Official </a:t>
            </a:r>
            <a:r>
              <a:rPr lang="en-US" dirty="0"/>
              <a:t>start and end dates for all </a:t>
            </a:r>
            <a:r>
              <a:rPr lang="en-US" dirty="0">
                <a:solidFill>
                  <a:srgbClr val="FF6600"/>
                </a:solidFill>
              </a:rPr>
              <a:t>academic activity </a:t>
            </a:r>
            <a:r>
              <a:rPr lang="en-US" dirty="0"/>
              <a:t>associated with a </a:t>
            </a:r>
            <a:r>
              <a:rPr lang="en-US" dirty="0" smtClean="0"/>
              <a:t>class</a:t>
            </a:r>
          </a:p>
          <a:p>
            <a:pPr lvl="2"/>
            <a:r>
              <a:rPr lang="en-US" dirty="0" smtClean="0"/>
              <a:t>Must </a:t>
            </a:r>
            <a:r>
              <a:rPr lang="en-US" dirty="0"/>
              <a:t>be within the semester start and end </a:t>
            </a:r>
            <a:r>
              <a:rPr lang="en-US" dirty="0" smtClean="0"/>
              <a:t>dates</a:t>
            </a:r>
          </a:p>
          <a:p>
            <a:pPr lvl="2"/>
            <a:r>
              <a:rPr lang="en-US" dirty="0"/>
              <a:t>M</a:t>
            </a:r>
            <a:r>
              <a:rPr lang="en-US" dirty="0" smtClean="0"/>
              <a:t>ust </a:t>
            </a:r>
            <a:r>
              <a:rPr lang="en-US" dirty="0"/>
              <a:t>fill either the </a:t>
            </a:r>
            <a:r>
              <a:rPr lang="en-US" dirty="0" smtClean="0"/>
              <a:t>full semester </a:t>
            </a:r>
            <a:r>
              <a:rPr lang="en-US" dirty="0"/>
              <a:t>or one of the </a:t>
            </a:r>
            <a:r>
              <a:rPr lang="en-US" dirty="0" smtClean="0"/>
              <a:t>sessions</a:t>
            </a:r>
          </a:p>
          <a:p>
            <a:r>
              <a:rPr lang="en-US" dirty="0" smtClean="0"/>
              <a:t>Meeting Dates</a:t>
            </a:r>
          </a:p>
          <a:p>
            <a:pPr lvl="1"/>
            <a:r>
              <a:rPr lang="en-US" dirty="0" smtClean="0"/>
              <a:t>Face </a:t>
            </a:r>
            <a:r>
              <a:rPr lang="en-US" dirty="0"/>
              <a:t>to face meeting dates, used for room scheduling and/or student planning.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Updated 2014.06.23</a:t>
            </a:r>
          </a:p>
          <a:p>
            <a:r>
              <a:rPr lang="en-US" dirty="0" smtClean="0"/>
              <a:t>by Melissa Thomas, Registrar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58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 activity -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 smtClean="0"/>
              <a:t>Definition </a:t>
            </a:r>
            <a:r>
              <a:rPr lang="en-US" b="1" dirty="0"/>
              <a:t>of Academic Attendance or Attendance at an Academically-related Activity for George Fox </a:t>
            </a:r>
            <a:r>
              <a:rPr lang="en-US" b="1" dirty="0" smtClean="0"/>
              <a:t>University</a:t>
            </a:r>
          </a:p>
          <a:p>
            <a:pPr lvl="1"/>
            <a:r>
              <a:rPr lang="en-US" dirty="0" smtClean="0"/>
              <a:t>Includes</a:t>
            </a:r>
            <a:r>
              <a:rPr lang="en-US" dirty="0"/>
              <a:t>:  Physical class attendance, reading assignments, written assignments, group assignments, other assignments, active participation in class discussions both in person and online where applicable.  This is consistent with regulatory language below: </a:t>
            </a:r>
          </a:p>
          <a:p>
            <a:endParaRPr lang="en-US" dirty="0" smtClean="0"/>
          </a:p>
          <a:p>
            <a:r>
              <a:rPr lang="en-US" dirty="0" smtClean="0"/>
              <a:t>CFR </a:t>
            </a:r>
            <a:r>
              <a:rPr lang="en-US" dirty="0"/>
              <a:t>668.22  (7)(</a:t>
            </a:r>
            <a:r>
              <a:rPr lang="en-US" dirty="0" err="1"/>
              <a:t>i</a:t>
            </a:r>
            <a:r>
              <a:rPr lang="en-US" dirty="0"/>
              <a:t>) “Academic attendance” and “attendance at an academically-related activity”</a:t>
            </a:r>
            <a:r>
              <a:rPr lang="en-US" dirty="0" smtClean="0"/>
              <a:t>—</a:t>
            </a:r>
            <a:endParaRPr lang="en-US" dirty="0"/>
          </a:p>
          <a:p>
            <a:pPr lvl="1"/>
            <a:r>
              <a:rPr lang="en-US" dirty="0" smtClean="0"/>
              <a:t>(</a:t>
            </a:r>
            <a:r>
              <a:rPr lang="en-US" dirty="0"/>
              <a:t>A) Include, but are not limited to</a:t>
            </a:r>
            <a:r>
              <a:rPr lang="en-US" dirty="0" smtClean="0"/>
              <a:t>—</a:t>
            </a:r>
            <a:endParaRPr lang="en-US" dirty="0"/>
          </a:p>
          <a:p>
            <a:pPr lvl="2"/>
            <a:r>
              <a:rPr lang="en-US" dirty="0" smtClean="0"/>
              <a:t>( </a:t>
            </a:r>
            <a:r>
              <a:rPr lang="en-US" i="1" dirty="0"/>
              <a:t>1 </a:t>
            </a:r>
            <a:r>
              <a:rPr lang="en-US" dirty="0"/>
              <a:t>) Physically attending a class where there is an opportunity for direct </a:t>
            </a:r>
            <a:r>
              <a:rPr lang="en-US" dirty="0" smtClean="0"/>
              <a:t>interaction between </a:t>
            </a:r>
            <a:r>
              <a:rPr lang="en-US" dirty="0"/>
              <a:t>the instructor and </a:t>
            </a:r>
            <a:r>
              <a:rPr lang="en-US" dirty="0" smtClean="0"/>
              <a:t>   students;</a:t>
            </a:r>
            <a:endParaRPr lang="en-US" dirty="0"/>
          </a:p>
          <a:p>
            <a:pPr lvl="2"/>
            <a:r>
              <a:rPr lang="en-US" dirty="0" smtClean="0"/>
              <a:t>( </a:t>
            </a:r>
            <a:r>
              <a:rPr lang="en-US" i="1" dirty="0"/>
              <a:t>2 </a:t>
            </a:r>
            <a:r>
              <a:rPr lang="en-US" dirty="0"/>
              <a:t>) Submitting an academic assignment</a:t>
            </a:r>
            <a:r>
              <a:rPr lang="en-US" dirty="0" smtClean="0"/>
              <a:t>;</a:t>
            </a:r>
            <a:endParaRPr lang="en-US" dirty="0"/>
          </a:p>
          <a:p>
            <a:pPr lvl="2"/>
            <a:r>
              <a:rPr lang="en-US" dirty="0" smtClean="0"/>
              <a:t>( </a:t>
            </a:r>
            <a:r>
              <a:rPr lang="en-US" i="1" dirty="0"/>
              <a:t>3 </a:t>
            </a:r>
            <a:r>
              <a:rPr lang="en-US" dirty="0"/>
              <a:t>) Taking an exam, an interactive tutorial, or computer-assisted instruction</a:t>
            </a:r>
            <a:r>
              <a:rPr lang="en-US" dirty="0" smtClean="0"/>
              <a:t>;</a:t>
            </a:r>
            <a:endParaRPr lang="en-US" dirty="0"/>
          </a:p>
          <a:p>
            <a:pPr lvl="2"/>
            <a:r>
              <a:rPr lang="en-US" dirty="0" smtClean="0"/>
              <a:t>( </a:t>
            </a:r>
            <a:r>
              <a:rPr lang="en-US" i="1" dirty="0"/>
              <a:t>4 </a:t>
            </a:r>
            <a:r>
              <a:rPr lang="en-US" dirty="0"/>
              <a:t>) Attending a study group that is assigned by the institution</a:t>
            </a:r>
            <a:r>
              <a:rPr lang="en-US" dirty="0" smtClean="0"/>
              <a:t>;</a:t>
            </a:r>
            <a:endParaRPr lang="en-US" dirty="0"/>
          </a:p>
          <a:p>
            <a:pPr lvl="2"/>
            <a:r>
              <a:rPr lang="en-US" dirty="0" smtClean="0"/>
              <a:t>( </a:t>
            </a:r>
            <a:r>
              <a:rPr lang="en-US" i="1" dirty="0"/>
              <a:t>5 </a:t>
            </a:r>
            <a:r>
              <a:rPr lang="en-US" dirty="0"/>
              <a:t>) Participating in an online discussion about academic matters; </a:t>
            </a:r>
            <a:r>
              <a:rPr lang="en-US" dirty="0" smtClean="0"/>
              <a:t>and</a:t>
            </a:r>
            <a:endParaRPr lang="en-US" dirty="0"/>
          </a:p>
          <a:p>
            <a:pPr lvl="2"/>
            <a:r>
              <a:rPr lang="en-US" dirty="0" smtClean="0"/>
              <a:t>( </a:t>
            </a:r>
            <a:r>
              <a:rPr lang="en-US" i="1" dirty="0"/>
              <a:t>6 </a:t>
            </a:r>
            <a:r>
              <a:rPr lang="en-US" dirty="0"/>
              <a:t>) Initiating contact with a faculty member to ask a question about the academic subject studied in the course</a:t>
            </a:r>
            <a:r>
              <a:rPr lang="en-US" dirty="0" smtClean="0"/>
              <a:t>; and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B) Do not include activities where a student may be present, but not academically engaged, such </a:t>
            </a:r>
            <a:r>
              <a:rPr lang="en-US" dirty="0" smtClean="0"/>
              <a:t>as—</a:t>
            </a:r>
          </a:p>
          <a:p>
            <a:pPr lvl="2"/>
            <a:r>
              <a:rPr lang="en-US" dirty="0" smtClean="0"/>
              <a:t>( </a:t>
            </a:r>
            <a:r>
              <a:rPr lang="en-US" i="1" dirty="0" smtClean="0"/>
              <a:t>1 </a:t>
            </a:r>
            <a:r>
              <a:rPr lang="en-US" dirty="0"/>
              <a:t>) Living in institutional housing</a:t>
            </a:r>
            <a:r>
              <a:rPr lang="en-US" dirty="0" smtClean="0"/>
              <a:t>;</a:t>
            </a:r>
            <a:endParaRPr lang="en-US" dirty="0"/>
          </a:p>
          <a:p>
            <a:pPr lvl="2"/>
            <a:r>
              <a:rPr lang="en-US" dirty="0" smtClean="0"/>
              <a:t>( </a:t>
            </a:r>
            <a:r>
              <a:rPr lang="en-US" i="1" dirty="0"/>
              <a:t>2 </a:t>
            </a:r>
            <a:r>
              <a:rPr lang="en-US" dirty="0"/>
              <a:t>) Participating in the institution's meal plan</a:t>
            </a:r>
            <a:r>
              <a:rPr lang="en-US" dirty="0" smtClean="0"/>
              <a:t>;</a:t>
            </a:r>
            <a:endParaRPr lang="en-US" dirty="0"/>
          </a:p>
          <a:p>
            <a:pPr lvl="2"/>
            <a:r>
              <a:rPr lang="en-US" dirty="0" smtClean="0"/>
              <a:t>( </a:t>
            </a:r>
            <a:r>
              <a:rPr lang="en-US" i="1" dirty="0"/>
              <a:t>3 </a:t>
            </a:r>
            <a:r>
              <a:rPr lang="en-US" dirty="0"/>
              <a:t>) Logging into an online class without active participation; </a:t>
            </a:r>
            <a:r>
              <a:rPr lang="en-US" dirty="0" smtClean="0"/>
              <a:t>or</a:t>
            </a:r>
          </a:p>
          <a:p>
            <a:pPr lvl="2"/>
            <a:r>
              <a:rPr lang="en-US" dirty="0" smtClean="0"/>
              <a:t>( </a:t>
            </a:r>
            <a:r>
              <a:rPr lang="en-US" i="1" dirty="0"/>
              <a:t>4 </a:t>
            </a:r>
            <a:r>
              <a:rPr lang="en-US" dirty="0"/>
              <a:t>) Participating in academic counseling or advisement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(</a:t>
            </a:r>
            <a:r>
              <a:rPr lang="en-US" dirty="0"/>
              <a:t>ii) A determination of “academic attendance” or “attendance at an academically-related activity” must be made by the institution; a </a:t>
            </a:r>
            <a:r>
              <a:rPr lang="en-US" dirty="0" smtClean="0"/>
              <a:t>student’s certification </a:t>
            </a:r>
            <a:r>
              <a:rPr lang="en-US" dirty="0"/>
              <a:t>of attendance that is not supported by institutional documentation is not acceptable.</a:t>
            </a:r>
          </a:p>
          <a:p>
            <a:pPr lvl="2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Updated 2014.06.23</a:t>
            </a:r>
          </a:p>
          <a:p>
            <a:r>
              <a:rPr lang="en-US" dirty="0" smtClean="0"/>
              <a:t>by Melissa Thomas, Registrar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91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 activity -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Meets academic activity definition, therefore constitutes a class start or end date</a:t>
            </a:r>
            <a:endParaRPr lang="en-US" dirty="0"/>
          </a:p>
          <a:p>
            <a:pPr lvl="1"/>
            <a:r>
              <a:rPr lang="en-US" dirty="0"/>
              <a:t>Physically attending class and interacting with instructor</a:t>
            </a:r>
          </a:p>
          <a:p>
            <a:pPr lvl="1"/>
            <a:r>
              <a:rPr lang="en-US" dirty="0" smtClean="0"/>
              <a:t>Assignments (any format)</a:t>
            </a:r>
            <a:endParaRPr lang="en-US" dirty="0"/>
          </a:p>
          <a:p>
            <a:pPr lvl="2"/>
            <a:r>
              <a:rPr lang="en-US" dirty="0"/>
              <a:t>Reading</a:t>
            </a:r>
          </a:p>
          <a:p>
            <a:pPr lvl="2"/>
            <a:r>
              <a:rPr lang="en-US" dirty="0"/>
              <a:t>Writing</a:t>
            </a:r>
          </a:p>
          <a:p>
            <a:pPr lvl="2"/>
            <a:r>
              <a:rPr lang="en-US" dirty="0"/>
              <a:t>Group</a:t>
            </a:r>
          </a:p>
          <a:p>
            <a:pPr lvl="1"/>
            <a:r>
              <a:rPr lang="en-US" dirty="0"/>
              <a:t>Exams</a:t>
            </a:r>
          </a:p>
          <a:p>
            <a:pPr lvl="1"/>
            <a:r>
              <a:rPr lang="en-US" dirty="0"/>
              <a:t>Discussion</a:t>
            </a:r>
          </a:p>
          <a:p>
            <a:r>
              <a:rPr lang="en-US" dirty="0"/>
              <a:t>Is NOT </a:t>
            </a:r>
            <a:r>
              <a:rPr lang="en-US" dirty="0" smtClean="0"/>
              <a:t>enough academic activity to constitute a class start or end date by itself</a:t>
            </a:r>
            <a:endParaRPr lang="en-US" dirty="0"/>
          </a:p>
          <a:p>
            <a:pPr lvl="1"/>
            <a:r>
              <a:rPr lang="en-US" dirty="0"/>
              <a:t>Logging in to FoxTALE without active participation</a:t>
            </a:r>
          </a:p>
          <a:p>
            <a:pPr lvl="1"/>
            <a:r>
              <a:rPr lang="en-US" dirty="0"/>
              <a:t>Distributing syllabus</a:t>
            </a:r>
          </a:p>
          <a:p>
            <a:pPr lvl="1"/>
            <a:r>
              <a:rPr lang="en-US" dirty="0"/>
              <a:t>Orientation</a:t>
            </a:r>
          </a:p>
          <a:p>
            <a:pPr lvl="1"/>
            <a:r>
              <a:rPr lang="en-US" dirty="0"/>
              <a:t>Advising</a:t>
            </a:r>
          </a:p>
          <a:p>
            <a:pPr lvl="1"/>
            <a:r>
              <a:rPr lang="en-US" dirty="0"/>
              <a:t>Housing/Meal Plan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Updated 2014.06.23</a:t>
            </a:r>
          </a:p>
          <a:p>
            <a:r>
              <a:rPr lang="en-US" dirty="0" smtClean="0"/>
              <a:t>by Melissa Thomas, Registrar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60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Semester date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04520"/>
          </a:xfrm>
        </p:spPr>
        <p:txBody>
          <a:bodyPr>
            <a:noAutofit/>
          </a:bodyPr>
          <a:lstStyle/>
          <a:p>
            <a:r>
              <a:rPr lang="en-US" sz="1600" i="1" dirty="0"/>
              <a:t>Fall Semester</a:t>
            </a:r>
          </a:p>
          <a:p>
            <a:pPr lvl="1"/>
            <a:r>
              <a:rPr lang="en-US" sz="1100" dirty="0"/>
              <a:t>Start of Fall Semester — </a:t>
            </a:r>
            <a:r>
              <a:rPr lang="en-US" sz="1100" dirty="0" smtClean="0"/>
              <a:t>Last Monday in August</a:t>
            </a:r>
          </a:p>
          <a:p>
            <a:pPr lvl="1"/>
            <a:r>
              <a:rPr lang="en-US" sz="1100" dirty="0"/>
              <a:t>End of Fall Semester — Friday </a:t>
            </a:r>
            <a:r>
              <a:rPr lang="en-US" sz="1100" dirty="0" smtClean="0"/>
              <a:t>16 weeks after start of fall semester</a:t>
            </a:r>
          </a:p>
          <a:p>
            <a:pPr lvl="1"/>
            <a:r>
              <a:rPr lang="en-US" sz="1100" dirty="0" smtClean="0"/>
              <a:t>Mid-Year </a:t>
            </a:r>
            <a:r>
              <a:rPr lang="en-US" sz="1100" dirty="0"/>
              <a:t>Commencement — </a:t>
            </a:r>
            <a:r>
              <a:rPr lang="en-US" sz="1100" dirty="0" smtClean="0"/>
              <a:t>Saturday</a:t>
            </a:r>
            <a:r>
              <a:rPr lang="en-US" sz="1100" dirty="0"/>
              <a:t> </a:t>
            </a:r>
            <a:r>
              <a:rPr lang="en-US" sz="1100" dirty="0" smtClean="0"/>
              <a:t>following end of fall semester (latest should be December 19</a:t>
            </a:r>
            <a:r>
              <a:rPr lang="en-US" sz="1100" baseline="30000" dirty="0" smtClean="0"/>
              <a:t>th</a:t>
            </a:r>
            <a:r>
              <a:rPr lang="en-US" sz="1100" dirty="0" smtClean="0"/>
              <a:t>)</a:t>
            </a:r>
            <a:endParaRPr lang="en-US" sz="1100" dirty="0"/>
          </a:p>
          <a:p>
            <a:pPr lvl="1"/>
            <a:r>
              <a:rPr lang="en-US" sz="1100" dirty="0" smtClean="0"/>
              <a:t>Mid</a:t>
            </a:r>
            <a:r>
              <a:rPr lang="en-US" sz="1100" dirty="0"/>
              <a:t>-Semester Holiday — Second Friday in October (matches Oregon Teacher In-Service Day</a:t>
            </a:r>
            <a:r>
              <a:rPr lang="en-US" sz="1100" dirty="0" smtClean="0"/>
              <a:t>)</a:t>
            </a:r>
            <a:endParaRPr lang="en-US" sz="1100" dirty="0"/>
          </a:p>
          <a:p>
            <a:r>
              <a:rPr lang="en-US" sz="1600" i="1" dirty="0"/>
              <a:t>Spring Semester</a:t>
            </a:r>
          </a:p>
          <a:p>
            <a:pPr lvl="1"/>
            <a:r>
              <a:rPr lang="en-US" sz="1100" dirty="0" smtClean="0"/>
              <a:t>Start </a:t>
            </a:r>
            <a:r>
              <a:rPr lang="en-US" sz="1100" dirty="0"/>
              <a:t>of Spring Semester — second Monday of January (3-4 week winter break between fall and </a:t>
            </a:r>
            <a:r>
              <a:rPr lang="en-US" sz="1100" dirty="0" smtClean="0"/>
              <a:t>spring </a:t>
            </a:r>
            <a:r>
              <a:rPr lang="en-US" sz="1100" dirty="0" smtClean="0"/>
              <a:t>semesters; MLK </a:t>
            </a:r>
            <a:r>
              <a:rPr lang="en-US" sz="1100" dirty="0"/>
              <a:t>Holiday falls on the second Monday of spring semester)</a:t>
            </a:r>
          </a:p>
          <a:p>
            <a:pPr lvl="1"/>
            <a:r>
              <a:rPr lang="en-US" sz="1100" dirty="0" smtClean="0"/>
              <a:t>End </a:t>
            </a:r>
            <a:r>
              <a:rPr lang="en-US" sz="1100" dirty="0"/>
              <a:t>of Spring Semester — </a:t>
            </a:r>
            <a:r>
              <a:rPr lang="en-US" sz="1100" dirty="0" smtClean="0"/>
              <a:t>Friday </a:t>
            </a:r>
            <a:r>
              <a:rPr lang="en-US" sz="1100" dirty="0"/>
              <a:t>16 weeks after </a:t>
            </a:r>
            <a:r>
              <a:rPr lang="en-US" sz="1100" dirty="0" smtClean="0"/>
              <a:t>start </a:t>
            </a:r>
            <a:r>
              <a:rPr lang="en-US" sz="1100" dirty="0"/>
              <a:t>of </a:t>
            </a:r>
            <a:r>
              <a:rPr lang="en-US" sz="1100" dirty="0" smtClean="0"/>
              <a:t>spring </a:t>
            </a:r>
            <a:r>
              <a:rPr lang="en-US" sz="1100" dirty="0"/>
              <a:t>s</a:t>
            </a:r>
            <a:r>
              <a:rPr lang="en-US" sz="1100" dirty="0" smtClean="0"/>
              <a:t>emester</a:t>
            </a:r>
            <a:endParaRPr lang="en-US" sz="1100" dirty="0"/>
          </a:p>
          <a:p>
            <a:pPr lvl="1"/>
            <a:r>
              <a:rPr lang="en-US" sz="1100" dirty="0" smtClean="0"/>
              <a:t>Spring </a:t>
            </a:r>
            <a:r>
              <a:rPr lang="en-US" sz="1100" dirty="0"/>
              <a:t>Commencement — Saturday following </a:t>
            </a:r>
            <a:r>
              <a:rPr lang="en-US" sz="1100" dirty="0" smtClean="0"/>
              <a:t>end </a:t>
            </a:r>
            <a:r>
              <a:rPr lang="en-US" sz="1100" dirty="0"/>
              <a:t>of </a:t>
            </a:r>
            <a:r>
              <a:rPr lang="en-US" sz="1100" dirty="0" smtClean="0"/>
              <a:t>spring </a:t>
            </a:r>
            <a:r>
              <a:rPr lang="en-US" sz="1100" dirty="0"/>
              <a:t>s</a:t>
            </a:r>
            <a:r>
              <a:rPr lang="en-US" sz="1100" dirty="0" smtClean="0"/>
              <a:t>emester</a:t>
            </a:r>
            <a:endParaRPr lang="en-US" sz="1100" dirty="0"/>
          </a:p>
          <a:p>
            <a:pPr lvl="1"/>
            <a:r>
              <a:rPr lang="en-US" sz="1100" dirty="0" smtClean="0"/>
              <a:t>Spring </a:t>
            </a:r>
            <a:r>
              <a:rPr lang="en-US" sz="1100" dirty="0" smtClean="0"/>
              <a:t>Break </a:t>
            </a:r>
            <a:r>
              <a:rPr lang="en-US" sz="1100" dirty="0"/>
              <a:t>— Week ending with the last Friday in March (matches Oregon University </a:t>
            </a:r>
            <a:r>
              <a:rPr lang="en-US" sz="1100" dirty="0" smtClean="0"/>
              <a:t>System calendar</a:t>
            </a:r>
            <a:r>
              <a:rPr lang="en-US" sz="1100" dirty="0"/>
              <a:t>)</a:t>
            </a:r>
          </a:p>
          <a:p>
            <a:r>
              <a:rPr lang="en-US" sz="1600" i="1" dirty="0" smtClean="0"/>
              <a:t>Summer </a:t>
            </a:r>
            <a:r>
              <a:rPr lang="en-US" sz="1600" i="1" dirty="0"/>
              <a:t>Semester</a:t>
            </a:r>
          </a:p>
          <a:p>
            <a:pPr lvl="1"/>
            <a:r>
              <a:rPr lang="en-US" sz="1100" dirty="0" smtClean="0"/>
              <a:t>Start </a:t>
            </a:r>
            <a:r>
              <a:rPr lang="en-US" sz="1100" dirty="0"/>
              <a:t>of Summer Semester — Monday following </a:t>
            </a:r>
            <a:r>
              <a:rPr lang="en-US" sz="1100" dirty="0" smtClean="0"/>
              <a:t>end </a:t>
            </a:r>
            <a:r>
              <a:rPr lang="en-US" sz="1100" dirty="0"/>
              <a:t>of </a:t>
            </a:r>
            <a:r>
              <a:rPr lang="en-US" sz="1100" dirty="0" smtClean="0"/>
              <a:t>spring </a:t>
            </a:r>
            <a:r>
              <a:rPr lang="en-US" sz="1100" dirty="0"/>
              <a:t>s</a:t>
            </a:r>
            <a:r>
              <a:rPr lang="en-US" sz="1100" dirty="0" smtClean="0"/>
              <a:t>emester</a:t>
            </a:r>
            <a:endParaRPr lang="en-US" sz="1100" dirty="0"/>
          </a:p>
          <a:p>
            <a:pPr lvl="1"/>
            <a:r>
              <a:rPr lang="en-US" sz="1100" dirty="0" smtClean="0"/>
              <a:t>May </a:t>
            </a:r>
            <a:r>
              <a:rPr lang="en-US" sz="1100" dirty="0"/>
              <a:t>Term — First three weeks of </a:t>
            </a:r>
            <a:r>
              <a:rPr lang="en-US" sz="1100" dirty="0" smtClean="0"/>
              <a:t>summer </a:t>
            </a:r>
            <a:r>
              <a:rPr lang="en-US" sz="1100" dirty="0"/>
              <a:t>s</a:t>
            </a:r>
            <a:r>
              <a:rPr lang="en-US" sz="1100" dirty="0" smtClean="0"/>
              <a:t>emester</a:t>
            </a:r>
            <a:endParaRPr lang="en-US" sz="1100" dirty="0"/>
          </a:p>
          <a:p>
            <a:pPr lvl="1"/>
            <a:r>
              <a:rPr lang="en-US" sz="1100" dirty="0" smtClean="0"/>
              <a:t>End </a:t>
            </a:r>
            <a:r>
              <a:rPr lang="en-US" sz="1100" dirty="0"/>
              <a:t>of Summer Semester — </a:t>
            </a:r>
            <a:r>
              <a:rPr lang="en-US" sz="1100" dirty="0" smtClean="0"/>
              <a:t>Friday 16 </a:t>
            </a:r>
            <a:r>
              <a:rPr lang="en-US" sz="1100" dirty="0"/>
              <a:t>weeks after </a:t>
            </a:r>
            <a:r>
              <a:rPr lang="en-US" sz="1100" dirty="0" smtClean="0"/>
              <a:t>start </a:t>
            </a:r>
            <a:r>
              <a:rPr lang="en-US" sz="1100" dirty="0"/>
              <a:t>of </a:t>
            </a:r>
            <a:r>
              <a:rPr lang="en-US" sz="1100" dirty="0" smtClean="0"/>
              <a:t>summer semester </a:t>
            </a:r>
            <a:r>
              <a:rPr lang="en-US" sz="1100" dirty="0"/>
              <a:t>(may be </a:t>
            </a:r>
            <a:r>
              <a:rPr lang="en-US" sz="1100" dirty="0" smtClean="0"/>
              <a:t>a one-week break </a:t>
            </a:r>
            <a:r>
              <a:rPr lang="en-US" sz="1100" dirty="0" smtClean="0"/>
              <a:t>before next </a:t>
            </a:r>
            <a:r>
              <a:rPr lang="en-US" sz="1100" dirty="0"/>
              <a:t>s</a:t>
            </a:r>
            <a:r>
              <a:rPr lang="en-US" sz="1100" dirty="0" smtClean="0"/>
              <a:t>tart </a:t>
            </a:r>
            <a:r>
              <a:rPr lang="en-US" sz="1100" dirty="0"/>
              <a:t>of </a:t>
            </a:r>
            <a:r>
              <a:rPr lang="en-US" sz="1100" dirty="0" smtClean="0"/>
              <a:t>fall </a:t>
            </a:r>
            <a:r>
              <a:rPr lang="en-US" sz="1100" dirty="0"/>
              <a:t>s</a:t>
            </a:r>
            <a:r>
              <a:rPr lang="en-US" sz="1100" dirty="0" smtClean="0"/>
              <a:t>emester</a:t>
            </a:r>
            <a:r>
              <a:rPr lang="en-US" sz="1100" dirty="0" smtClean="0"/>
              <a:t>)</a:t>
            </a:r>
            <a:endParaRPr lang="en-US" sz="1100" dirty="0"/>
          </a:p>
          <a:p>
            <a:r>
              <a:rPr lang="en-US" sz="1600" i="1" dirty="0"/>
              <a:t>Each </a:t>
            </a:r>
            <a:r>
              <a:rPr lang="en-US" sz="1600" i="1" dirty="0" smtClean="0"/>
              <a:t>Semester</a:t>
            </a:r>
          </a:p>
          <a:p>
            <a:pPr lvl="1"/>
            <a:r>
              <a:rPr lang="en-US" sz="1100" dirty="0" smtClean="0"/>
              <a:t>Last day to withdra</a:t>
            </a:r>
            <a:r>
              <a:rPr lang="en-US" sz="1100" dirty="0" smtClean="0"/>
              <a:t>w from a full-semester class – 10</a:t>
            </a:r>
            <a:r>
              <a:rPr lang="en-US" sz="1100" baseline="30000" dirty="0" smtClean="0"/>
              <a:t>th</a:t>
            </a:r>
            <a:r>
              <a:rPr lang="en-US" sz="1100" dirty="0" smtClean="0"/>
              <a:t> Sunday of the semester</a:t>
            </a:r>
          </a:p>
          <a:p>
            <a:pPr lvl="1"/>
            <a:r>
              <a:rPr lang="en-US" sz="1100" dirty="0" smtClean="0"/>
              <a:t>Mid-semester grade entry – Wednesday through Friday of the 9</a:t>
            </a:r>
            <a:r>
              <a:rPr lang="en-US" sz="1100" baseline="30000" dirty="0" smtClean="0"/>
              <a:t>th</a:t>
            </a:r>
            <a:r>
              <a:rPr lang="en-US" sz="1100" dirty="0"/>
              <a:t> </a:t>
            </a:r>
            <a:r>
              <a:rPr lang="en-US" sz="1100" dirty="0" smtClean="0"/>
              <a:t>week of fall and spring semesters</a:t>
            </a:r>
          </a:p>
          <a:p>
            <a:pPr lvl="1"/>
            <a:r>
              <a:rPr lang="en-US" sz="1100" dirty="0" smtClean="0"/>
              <a:t>Final </a:t>
            </a:r>
            <a:r>
              <a:rPr lang="en-US" sz="1100" dirty="0"/>
              <a:t>grades due — seven days after the end of each class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Updated 2014.06.23</a:t>
            </a:r>
          </a:p>
          <a:p>
            <a:r>
              <a:rPr lang="en-US" dirty="0" smtClean="0"/>
              <a:t>by Melissa Thomas, Registrar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191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16953</TotalTime>
  <Words>473</Words>
  <Application>Microsoft Office PowerPoint</Application>
  <PresentationFormat>On-screen Show (4:3)</PresentationFormat>
  <Paragraphs>79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Apothecary</vt:lpstr>
      <vt:lpstr>Semester and session structure</vt:lpstr>
      <vt:lpstr>Semester structure</vt:lpstr>
      <vt:lpstr>Academic activity - policy</vt:lpstr>
      <vt:lpstr>Academic activity - examples</vt:lpstr>
      <vt:lpstr>Semester date assumptions</vt:lpstr>
    </vt:vector>
  </TitlesOfParts>
  <Company>George Fox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Semester dates</dc:title>
  <dc:creator>mthomas</dc:creator>
  <cp:lastModifiedBy>Melissa Thomas</cp:lastModifiedBy>
  <cp:revision>33</cp:revision>
  <cp:lastPrinted>2011-11-28T18:50:57Z</cp:lastPrinted>
  <dcterms:created xsi:type="dcterms:W3CDTF">2011-11-11T22:11:50Z</dcterms:created>
  <dcterms:modified xsi:type="dcterms:W3CDTF">2014-06-23T21:21:19Z</dcterms:modified>
</cp:coreProperties>
</file>